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1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34.xml" ContentType="application/vnd.openxmlformats-officedocument.theme+xml"/>
  <Override PartName="/ppt/theme/theme7.xml" ContentType="application/vnd.openxmlformats-officedocument.theme+xml"/>
  <Override PartName="/ppt/theme/theme35.xml" ContentType="application/vnd.openxmlformats-officedocument.theme+xml"/>
  <Override PartName="/ppt/theme/theme8.xml" ContentType="application/vnd.openxmlformats-officedocument.theme+xml"/>
  <Override PartName="/ppt/theme/theme33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3.wmf" ContentType="image/x-wmf"/>
  <Override PartName="/ppt/media/image13.png" ContentType="image/png"/>
  <Override PartName="/ppt/media/image4.png" ContentType="image/png"/>
  <Override PartName="/ppt/media/image1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9.png" ContentType="image/png"/>
  <Override PartName="/ppt/comments/comment5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</p:sldIdLst>
  <p:sldSz cx="12192000" cy="6858000"/>
  <p:notesSz cx="7559675" cy="10691813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" Target="slides/slide1.xml"/><Relationship Id="rId44" Type="http://schemas.openxmlformats.org/officeDocument/2006/relationships/slide" Target="slides/slide2.xml"/><Relationship Id="rId45" Type="http://schemas.openxmlformats.org/officeDocument/2006/relationships/slide" Target="slides/slide3.xml"/><Relationship Id="rId46" Type="http://schemas.openxmlformats.org/officeDocument/2006/relationships/slide" Target="slides/slide4.xml"/><Relationship Id="rId47" Type="http://schemas.openxmlformats.org/officeDocument/2006/relationships/slide" Target="slides/slide5.xml"/><Relationship Id="rId48" Type="http://schemas.openxmlformats.org/officeDocument/2006/relationships/slide" Target="slides/slide6.xml"/><Relationship Id="rId49" Type="http://schemas.openxmlformats.org/officeDocument/2006/relationships/slide" Target="slides/slide7.xml"/><Relationship Id="rId50" Type="http://schemas.openxmlformats.org/officeDocument/2006/relationships/presProps" Target="presProps.xml"/><Relationship Id="rId51" Type="http://schemas.openxmlformats.org/officeDocument/2006/relationships/commentAuthors" Target="commentAuthors.xml"/>
</Relationships>
</file>

<file path=ppt/comments/comment5.xml><?xml version="1.0" encoding="utf-8"?>
<p:cmLst xmlns:p="http://schemas.openxmlformats.org/presentationml/2006/main">
  <p:cm authorId="0" dt="2025-01-10T21:18:15.000000000" idx="1">
    <p:pos x="0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44F72F-B471-4D73-9D3D-3175E8CD18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44F519FC-0F60-4828-ABC4-3773275C1C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4A942525-0678-4A0E-BD2D-810D01C0D2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CAC32709-EA1B-49A4-8FBD-8292B3B7F01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D7938118-27E6-4E22-8D86-D0CCECB157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39513B5D-9CBB-4499-A0D4-9744C0CDA0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C6F29254-3B9E-43F1-8A72-0133054FA55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DC4D1009-9E59-44AC-9C93-49C5DB0A04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59EB7784-8487-4E9F-A89B-6871470505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7F4D4644-F6EF-4632-8E87-924CDDE5A44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4174A26D-E58D-4806-8CCB-18EBAC35D8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47001F-59A2-46AD-A9A8-2049D817A0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44EC87CF-39A1-43CD-82CB-69BE9B3C71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7E438BE9-63E4-4D2E-B9E3-28B8BF3AB6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C2121FA9-1D54-495B-A6F8-732DB8BE930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6F5DD98C-456E-4CE3-9434-E4D4629493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E131A68B-6DAC-4065-A47E-3BD15EC910B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A23C6B28-C059-4795-B7D0-676BCCD8AC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D3B3AC62-D730-40C6-BF9C-326809AECA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5E2855B6-076F-4980-8F57-3982B3659A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89A82802-97B9-453F-8599-7F224497B2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CD28CAE5-CE78-4CE0-A17D-9C653CCBBD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089F3B-E903-40C7-A59B-A1DA1756B1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B6D2D080-1F0F-45D7-A677-D7C8A87757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59F2ED48-DE05-4401-B19F-B5266F0DEA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D9DD9830-8873-4933-B7F1-82D389CDA5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0B1D6846-A53B-4FC5-ACEB-8E263DC6B4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DDA585DD-6202-4DCD-966A-641DF29A47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6793881A-779A-451B-8D3C-0EECCF0C78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69CBC77C-BB62-47AA-833C-AC7948CA04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84C1CD25-563F-4DB0-A1A9-80E292D5F4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6705CA30-68BF-4E2C-887F-74F04523EB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A9E8DB11-45B7-4D20-B987-1B8E9E9C6E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EE8D9B9-4AA6-4DEA-AF12-96B01CD7EF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E99AA015-5393-4715-A874-9E563977DF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E409910A-6874-4143-9CE4-FB27C8F990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8B60B48E-5C06-4A70-A981-7264F41FA5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CAFB637-DA1A-466A-87E2-A80E287726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E72D1E0-0BF0-448D-ADBA-E1C76A0B59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D56CE15-1141-496E-BBCC-49EE0FDCE6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3C80938-91E1-42E9-B1E3-57AEA5E967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2176ADA-9FA7-47A5-93CE-F644BA84B6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65D658-EB7C-41DD-808C-698665103CA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E92E69D-8FBA-4F9C-9FCC-8AB4EBBC1B7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EC0BAC2-B748-4837-B6F2-8DA0081E612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FAB476-364A-46AA-8E44-B1221674E6A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64F6DF-D6B5-4807-B67C-70806402EA6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168353-B0A5-4EEB-BF8F-B03D745281D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FEEB72-A392-4CFE-A715-7D86364DE00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F28767-FF68-45FF-B00B-FBA7392F058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6E60D88-49D7-4D71-BD24-5CACF935E61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956CE57-BC67-44DE-A605-CCA1E548081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BF2A76B-BD0F-40A5-8DCC-ABC49F2051C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edit the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title text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8665E9-3760-47D8-BBD9-B9C60E40418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68CD425-77CD-40D3-9317-EB201199C36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E2878AE-B866-4000-ADE0-43F8F30591B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EB1D3C-80A2-46B2-949D-63C4C96C643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873D4B5-12AF-4625-A452-FE903D6CAF5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1A35542-5993-4023-AEE2-E97660D1643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EAA8FC-6BE3-4B6E-A33A-59F20FD24F4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11910BC-0B69-49F1-ABA1-CDE35D475FF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132489-A8F6-4193-8575-EA3AC0772B5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2852117-7E7B-4210-8A3A-3BB7A3FD140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48493E-CEB6-48BD-9D27-307B3FEDF27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378C40-415E-4546-8446-B9896996424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0841C6-E92B-4439-98B2-27ECA681C56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B71E481-07BE-43FE-8041-CFF4AF08BF2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34DB11A-0F73-4A2F-894A-DD4842CF05C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1720DB0-1A5B-43E9-A910-2482C26A1E7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7548B35-7AE7-4CA9-A5E3-B2F2FB8865B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B1D4C78-F74A-42C4-BCFE-7B5E85F2DD6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FF84A2F-0E4E-4B44-90F3-BE133FF00FE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4D7325-6CFF-4A30-BA74-A13DF36ACC3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9C2971C-9752-447C-8E74-A2198F8F96E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87F6ADD-77F2-43E1-B8A8-9BDAF0DCFB2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20F7B11-C2D3-4C56-8767-4D959F3B742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21B391-F20D-4953-B021-5BBB924B8EC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ftr" idx="121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122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BD7F750-3024-4092-BA38-93B16DD14BD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23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2"/>
    <p:sldLayoutId id="2147483730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94955F4-9C71-4B61-B9B9-E9905E7B028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A576D8-6D26-4E7A-A99C-DCD036E82D1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F0A42D-6EAC-4760-BD21-B6785204984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8BE81C-2282-4ABA-929A-8077937DD7F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560" cy="13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986983-9215-420F-A035-6DB2D2B9F64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6.xml"/><Relationship Id="rId7" Type="http://schemas.openxmlformats.org/officeDocument/2006/relationships/comments" Target="../comments/commen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Прямоугольник 1"/>
          <p:cNvSpPr/>
          <p:nvPr/>
        </p:nvSpPr>
        <p:spPr>
          <a:xfrm>
            <a:off x="-39240" y="-203040"/>
            <a:ext cx="1284480" cy="713556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1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3840" cy="6852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22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457560" y="7920"/>
            <a:ext cx="12187080" cy="685152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223" name="Скругленный прямоугольник 7"/>
          <p:cNvSpPr/>
          <p:nvPr/>
        </p:nvSpPr>
        <p:spPr>
          <a:xfrm>
            <a:off x="698760" y="626400"/>
            <a:ext cx="10789200" cy="104112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24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6120" cy="505080"/>
          </a:xfrm>
          <a:prstGeom prst="rect">
            <a:avLst/>
          </a:prstGeom>
          <a:ln w="0">
            <a:noFill/>
          </a:ln>
        </p:spPr>
      </p:pic>
      <p:sp>
        <p:nvSpPr>
          <p:cNvPr id="225" name="TextBox 17"/>
          <p:cNvSpPr/>
          <p:nvPr/>
        </p:nvSpPr>
        <p:spPr>
          <a:xfrm>
            <a:off x="698760" y="1955160"/>
            <a:ext cx="1087848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Cтратегия вирусного генома</a:t>
            </a:r>
            <a:br>
              <a:rPr sz="4400"/>
            </a:b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ДНК содержащих вирусов.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TextBox 18"/>
          <p:cNvSpPr/>
          <p:nvPr/>
        </p:nvSpPr>
        <p:spPr>
          <a:xfrm>
            <a:off x="565920" y="5563440"/>
            <a:ext cx="91983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TextBox 19"/>
          <p:cNvSpPr/>
          <p:nvPr/>
        </p:nvSpPr>
        <p:spPr>
          <a:xfrm rot="16200000">
            <a:off x="10747440" y="954720"/>
            <a:ext cx="10411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9" name="AutoShape 4"/>
          <p:cNvSpPr/>
          <p:nvPr/>
        </p:nvSpPr>
        <p:spPr>
          <a:xfrm>
            <a:off x="307800" y="792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720" cy="824040"/>
          </a:xfrm>
          <a:prstGeom prst="rect">
            <a:avLst/>
          </a:prstGeom>
          <a:ln w="0">
            <a:noFill/>
          </a:ln>
        </p:spPr>
      </p:pic>
      <p:sp>
        <p:nvSpPr>
          <p:cNvPr id="231" name="Скругленный прямоугольник 24"/>
          <p:cNvSpPr/>
          <p:nvPr/>
        </p:nvSpPr>
        <p:spPr>
          <a:xfrm>
            <a:off x="295560" y="225360"/>
            <a:ext cx="11595600" cy="76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2" name="TextBox 25"/>
          <p:cNvSpPr/>
          <p:nvPr/>
        </p:nvSpPr>
        <p:spPr>
          <a:xfrm>
            <a:off x="375480" y="376920"/>
            <a:ext cx="1594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TextBox 26"/>
          <p:cNvSpPr/>
          <p:nvPr/>
        </p:nvSpPr>
        <p:spPr>
          <a:xfrm>
            <a:off x="1974960" y="376920"/>
            <a:ext cx="22467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УМНЫЕ СЛОВА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TextBox 27"/>
          <p:cNvSpPr/>
          <p:nvPr/>
        </p:nvSpPr>
        <p:spPr>
          <a:xfrm rot="16200000">
            <a:off x="11180520" y="5517720"/>
            <a:ext cx="110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TextBox 28"/>
          <p:cNvSpPr/>
          <p:nvPr/>
        </p:nvSpPr>
        <p:spPr>
          <a:xfrm>
            <a:off x="11512080" y="6314400"/>
            <a:ext cx="417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6" name="Прямая соединительная линия 29"/>
          <p:cNvCxnSpPr/>
          <p:nvPr/>
        </p:nvCxnSpPr>
        <p:spPr>
          <a:xfrm>
            <a:off x="11579040" y="6240600"/>
            <a:ext cx="29304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37" name="TextBox 31"/>
          <p:cNvSpPr/>
          <p:nvPr/>
        </p:nvSpPr>
        <p:spPr>
          <a:xfrm>
            <a:off x="7426080" y="1182600"/>
            <a:ext cx="3454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УМНЫЕ СЛОВА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8" name="Прямая соединительная линия 32"/>
          <p:cNvCxnSpPr/>
          <p:nvPr/>
        </p:nvCxnSpPr>
        <p:spPr>
          <a:xfrm>
            <a:off x="4190760" y="607680"/>
            <a:ext cx="218916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9" name="Прямая соединительная линия 33"/>
          <p:cNvCxnSpPr/>
          <p:nvPr/>
        </p:nvCxnSpPr>
        <p:spPr>
          <a:xfrm>
            <a:off x="637488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40" name="Прямая соединительная линия 34"/>
          <p:cNvCxnSpPr/>
          <p:nvPr/>
        </p:nvCxnSpPr>
        <p:spPr>
          <a:xfrm>
            <a:off x="929556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41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720" cy="447840"/>
          </a:xfrm>
          <a:prstGeom prst="rect">
            <a:avLst/>
          </a:prstGeom>
          <a:ln w="0">
            <a:noFill/>
          </a:ln>
        </p:spPr>
      </p:pic>
      <p:sp>
        <p:nvSpPr>
          <p:cNvPr id="242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3" name="AutoShape 4"/>
          <p:cNvSpPr/>
          <p:nvPr/>
        </p:nvSpPr>
        <p:spPr>
          <a:xfrm>
            <a:off x="307800" y="792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44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800" cy="740520"/>
          </a:xfrm>
          <a:prstGeom prst="rect">
            <a:avLst/>
          </a:prstGeom>
          <a:ln w="0">
            <a:noFill/>
          </a:ln>
        </p:spPr>
      </p:pic>
      <p:cxnSp>
        <p:nvCxnSpPr>
          <p:cNvPr id="245" name="Прямая соединительная линия 1"/>
          <p:cNvCxnSpPr/>
          <p:nvPr/>
        </p:nvCxnSpPr>
        <p:spPr>
          <a:xfrm>
            <a:off x="7214040" y="944640"/>
            <a:ext cx="5040" cy="524988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46" name=""/>
          <p:cNvSpPr/>
          <p:nvPr/>
        </p:nvSpPr>
        <p:spPr>
          <a:xfrm>
            <a:off x="3020400" y="2167560"/>
            <a:ext cx="6016680" cy="3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47" name=""/>
          <p:cNvSpPr/>
          <p:nvPr/>
        </p:nvSpPr>
        <p:spPr>
          <a:xfrm>
            <a:off x="7437240" y="2481120"/>
            <a:ext cx="4359600" cy="21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48" name=""/>
          <p:cNvSpPr/>
          <p:nvPr/>
        </p:nvSpPr>
        <p:spPr>
          <a:xfrm>
            <a:off x="7426080" y="1589400"/>
            <a:ext cx="4296960" cy="606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Репликативный интермедиат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промежуточная копия вирусного генома, используемая для репликации.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IE-гены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(самые ранние гены): активируются сразу после проникновения вируса в клетку.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Ранние гены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(early genes): кодируют белки, регулирующие репликацию вирусного генома.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Поздние гены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(late genes): кодируют белки, необходимые для морфогенеза вириона.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Варианты репликаз: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Хозяйские (клеточные).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Вирусные, синтезированные после проникновения генома.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Вирусные, доставленные в клетку с геномом.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4"/>
          <a:stretch/>
        </p:blipFill>
        <p:spPr>
          <a:xfrm>
            <a:off x="361800" y="1572840"/>
            <a:ext cx="6707880" cy="405216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207360" y="5482440"/>
            <a:ext cx="5866200" cy="3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1. Cтратегии вирусного генома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720" cy="824040"/>
          </a:xfrm>
          <a:prstGeom prst="rect">
            <a:avLst/>
          </a:prstGeom>
          <a:ln w="0">
            <a:noFill/>
          </a:ln>
        </p:spPr>
      </p:pic>
      <p:sp>
        <p:nvSpPr>
          <p:cNvPr id="252" name="Скругленный прямоугольник 24"/>
          <p:cNvSpPr/>
          <p:nvPr/>
        </p:nvSpPr>
        <p:spPr>
          <a:xfrm>
            <a:off x="295560" y="225360"/>
            <a:ext cx="11595600" cy="76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3" name="TextBox 26"/>
          <p:cNvSpPr/>
          <p:nvPr/>
        </p:nvSpPr>
        <p:spPr>
          <a:xfrm>
            <a:off x="1971000" y="543600"/>
            <a:ext cx="241200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Введение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4" name="TextBox 27"/>
          <p:cNvSpPr/>
          <p:nvPr/>
        </p:nvSpPr>
        <p:spPr>
          <a:xfrm rot="16200000">
            <a:off x="11180520" y="5517720"/>
            <a:ext cx="110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TextBox 28"/>
          <p:cNvSpPr/>
          <p:nvPr/>
        </p:nvSpPr>
        <p:spPr>
          <a:xfrm>
            <a:off x="11512080" y="6314400"/>
            <a:ext cx="417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56" name="Прямая соединительная линия 29"/>
          <p:cNvCxnSpPr/>
          <p:nvPr/>
        </p:nvCxnSpPr>
        <p:spPr>
          <a:xfrm>
            <a:off x="11579040" y="6240600"/>
            <a:ext cx="29304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7" name="Прямая соединительная линия 32"/>
          <p:cNvCxnSpPr/>
          <p:nvPr/>
        </p:nvCxnSpPr>
        <p:spPr>
          <a:xfrm>
            <a:off x="4190760" y="607680"/>
            <a:ext cx="218916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8" name="Прямая соединительная линия 33"/>
          <p:cNvCxnSpPr/>
          <p:nvPr/>
        </p:nvCxnSpPr>
        <p:spPr>
          <a:xfrm>
            <a:off x="637488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9" name="Прямая соединительная линия 34"/>
          <p:cNvCxnSpPr/>
          <p:nvPr/>
        </p:nvCxnSpPr>
        <p:spPr>
          <a:xfrm>
            <a:off x="929556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60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720" cy="447840"/>
          </a:xfrm>
          <a:prstGeom prst="rect">
            <a:avLst/>
          </a:prstGeom>
          <a:ln w="0">
            <a:noFill/>
          </a:ln>
        </p:spPr>
      </p:pic>
      <p:cxnSp>
        <p:nvCxnSpPr>
          <p:cNvPr id="261" name="Прямая соединительная линия 36"/>
          <p:cNvCxnSpPr/>
          <p:nvPr/>
        </p:nvCxnSpPr>
        <p:spPr>
          <a:xfrm>
            <a:off x="6073560" y="1023120"/>
            <a:ext cx="5040" cy="52498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62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3" name="AutoShape 4"/>
          <p:cNvSpPr/>
          <p:nvPr/>
        </p:nvSpPr>
        <p:spPr>
          <a:xfrm>
            <a:off x="307800" y="792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64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800" cy="74052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6121800" y="1927800"/>
            <a:ext cx="5224320" cy="23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Вирусная репродукция внутри клетки-хозяина включает три ключевых события: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Репликация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геномной нуклеиновой кислоты, которая происходит либо на оригинальной матрице генома, либо через репликативный интермедиат.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Биосинтез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вирусных структурных белков, осуществляемый с помощью аппарата трансляции клетки-хозяина, с использованием вирусной мРНК.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AutoNum type="arabicParenR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Сборка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нуклеокапсида и формирование зрелых вирионов.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Транскрипция и репликация вирусного генома разделяются на три фазы: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Пререпликативная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(активация самых ранних генов IE).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Репликативная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(синтез ранних белков и репликация генома).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Пострепликативная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(синтез поздних белков для морфогенеза вириона).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TextBox 1"/>
          <p:cNvSpPr/>
          <p:nvPr/>
        </p:nvSpPr>
        <p:spPr>
          <a:xfrm>
            <a:off x="375480" y="376920"/>
            <a:ext cx="1594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TextBox 5"/>
          <p:cNvSpPr/>
          <p:nvPr/>
        </p:nvSpPr>
        <p:spPr>
          <a:xfrm>
            <a:off x="6280920" y="1215720"/>
            <a:ext cx="4377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Общая картина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140760" y="5537880"/>
            <a:ext cx="5866200" cy="3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2. Расширенная центральная догма малекулярной биологии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560520" y="1295640"/>
            <a:ext cx="3143160" cy="390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rcRect l="0" t="60614" r="0" b="0"/>
          <a:stretch/>
        </p:blipFill>
        <p:spPr>
          <a:xfrm>
            <a:off x="5012280" y="2137320"/>
            <a:ext cx="3969720" cy="1545120"/>
          </a:xfrm>
          <a:prstGeom prst="rect">
            <a:avLst/>
          </a:prstGeom>
          <a:ln w="0">
            <a:noFill/>
          </a:ln>
        </p:spPr>
      </p:pic>
      <p:pic>
        <p:nvPicPr>
          <p:cNvPr id="271" name="Рисунок 23" descr=""/>
          <p:cNvPicPr/>
          <p:nvPr/>
        </p:nvPicPr>
        <p:blipFill>
          <a:blip r:embed="rId2"/>
          <a:stretch/>
        </p:blipFill>
        <p:spPr>
          <a:xfrm>
            <a:off x="11185200" y="1212840"/>
            <a:ext cx="648720" cy="824040"/>
          </a:xfrm>
          <a:prstGeom prst="rect">
            <a:avLst/>
          </a:prstGeom>
          <a:ln w="0">
            <a:noFill/>
          </a:ln>
        </p:spPr>
      </p:pic>
      <p:sp>
        <p:nvSpPr>
          <p:cNvPr id="272" name="Скругленный прямоугольник 24"/>
          <p:cNvSpPr/>
          <p:nvPr/>
        </p:nvSpPr>
        <p:spPr>
          <a:xfrm>
            <a:off x="295560" y="225360"/>
            <a:ext cx="11595600" cy="76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3" name="TextBox 26"/>
          <p:cNvSpPr/>
          <p:nvPr/>
        </p:nvSpPr>
        <p:spPr>
          <a:xfrm>
            <a:off x="2175120" y="489960"/>
            <a:ext cx="241200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 </a:t>
            </a: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dsДНК-вирусы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4" name="TextBox 27"/>
          <p:cNvSpPr/>
          <p:nvPr/>
        </p:nvSpPr>
        <p:spPr>
          <a:xfrm rot="16200000">
            <a:off x="11180520" y="5517720"/>
            <a:ext cx="110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5" name="TextBox 28"/>
          <p:cNvSpPr/>
          <p:nvPr/>
        </p:nvSpPr>
        <p:spPr>
          <a:xfrm>
            <a:off x="11512080" y="6314400"/>
            <a:ext cx="417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6" name="Прямая соединительная линия 29"/>
          <p:cNvCxnSpPr/>
          <p:nvPr/>
        </p:nvCxnSpPr>
        <p:spPr>
          <a:xfrm>
            <a:off x="11579040" y="6240600"/>
            <a:ext cx="29304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77" name="TextBox 31"/>
          <p:cNvSpPr/>
          <p:nvPr/>
        </p:nvSpPr>
        <p:spPr>
          <a:xfrm>
            <a:off x="8589240" y="1643040"/>
            <a:ext cx="2664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днДНК вирусы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8" name="Прямая соединительная линия 32"/>
          <p:cNvCxnSpPr/>
          <p:nvPr/>
        </p:nvCxnSpPr>
        <p:spPr>
          <a:xfrm>
            <a:off x="4190760" y="607680"/>
            <a:ext cx="218916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9" name="Прямая соединительная линия 33"/>
          <p:cNvCxnSpPr/>
          <p:nvPr/>
        </p:nvCxnSpPr>
        <p:spPr>
          <a:xfrm>
            <a:off x="637488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80" name="Прямая соединительная линия 34"/>
          <p:cNvCxnSpPr/>
          <p:nvPr/>
        </p:nvCxnSpPr>
        <p:spPr>
          <a:xfrm>
            <a:off x="929556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81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7077960" y="389520"/>
            <a:ext cx="1602720" cy="447840"/>
          </a:xfrm>
          <a:prstGeom prst="rect">
            <a:avLst/>
          </a:prstGeom>
          <a:ln w="0">
            <a:noFill/>
          </a:ln>
        </p:spPr>
      </p:pic>
      <p:cxnSp>
        <p:nvCxnSpPr>
          <p:cNvPr id="282" name="Прямая соединительная линия 36"/>
          <p:cNvCxnSpPr/>
          <p:nvPr/>
        </p:nvCxnSpPr>
        <p:spPr>
          <a:xfrm>
            <a:off x="8429040" y="988920"/>
            <a:ext cx="5040" cy="525024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83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4" name="AutoShape 4"/>
          <p:cNvSpPr/>
          <p:nvPr/>
        </p:nvSpPr>
        <p:spPr>
          <a:xfrm>
            <a:off x="307800" y="792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85" name="Picture 5" descr=""/>
          <p:cNvPicPr/>
          <p:nvPr/>
        </p:nvPicPr>
        <p:blipFill>
          <a:blip r:embed="rId4"/>
          <a:stretch/>
        </p:blipFill>
        <p:spPr>
          <a:xfrm>
            <a:off x="9625680" y="236160"/>
            <a:ext cx="2026800" cy="740520"/>
          </a:xfrm>
          <a:prstGeom prst="rect">
            <a:avLst/>
          </a:prstGeom>
          <a:ln w="0">
            <a:noFill/>
          </a:ln>
        </p:spPr>
      </p:pic>
      <p:sp>
        <p:nvSpPr>
          <p:cNvPr id="286" name="TextBox 18"/>
          <p:cNvSpPr/>
          <p:nvPr/>
        </p:nvSpPr>
        <p:spPr>
          <a:xfrm>
            <a:off x="460800" y="4905360"/>
            <a:ext cx="61448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3. Цикл герпесрируса (HSV)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8511120" y="2184840"/>
            <a:ext cx="2372040" cy="32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Пример: Herpesviridae (герпесвирусы)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Эти вирусы имеют двунитевую ДНК и используют клеточные ферменты для репликации и транскрипции. Примером является вирус простого герпеса (Herpes simplex virus, HSV).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TextBox 2"/>
          <p:cNvSpPr/>
          <p:nvPr/>
        </p:nvSpPr>
        <p:spPr>
          <a:xfrm>
            <a:off x="375480" y="376920"/>
            <a:ext cx="1594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5"/>
          <a:stretch/>
        </p:blipFill>
        <p:spPr>
          <a:xfrm>
            <a:off x="498240" y="1192680"/>
            <a:ext cx="7608240" cy="49392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6"/>
          <a:srcRect l="0" t="0" r="0" b="41114"/>
          <a:stretch/>
        </p:blipFill>
        <p:spPr>
          <a:xfrm>
            <a:off x="361080" y="2208240"/>
            <a:ext cx="4461840" cy="25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8720" cy="824040"/>
          </a:xfrm>
          <a:prstGeom prst="rect">
            <a:avLst/>
          </a:prstGeom>
          <a:ln w="0">
            <a:noFill/>
          </a:ln>
        </p:spPr>
      </p:pic>
      <p:sp>
        <p:nvSpPr>
          <p:cNvPr id="292" name="Скругленный прямоугольник 24"/>
          <p:cNvSpPr/>
          <p:nvPr/>
        </p:nvSpPr>
        <p:spPr>
          <a:xfrm>
            <a:off x="295560" y="225360"/>
            <a:ext cx="11595600" cy="76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3" name="TextBox 26"/>
          <p:cNvSpPr/>
          <p:nvPr/>
        </p:nvSpPr>
        <p:spPr>
          <a:xfrm>
            <a:off x="1809720" y="376920"/>
            <a:ext cx="24120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dsДНК-параретровирусы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4" name="TextBox 27"/>
          <p:cNvSpPr/>
          <p:nvPr/>
        </p:nvSpPr>
        <p:spPr>
          <a:xfrm rot="16200000">
            <a:off x="11180520" y="5517720"/>
            <a:ext cx="110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5" name="TextBox 28"/>
          <p:cNvSpPr/>
          <p:nvPr/>
        </p:nvSpPr>
        <p:spPr>
          <a:xfrm>
            <a:off x="11512080" y="6314400"/>
            <a:ext cx="417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96" name="Прямая соединительная линия 29"/>
          <p:cNvCxnSpPr/>
          <p:nvPr/>
        </p:nvCxnSpPr>
        <p:spPr>
          <a:xfrm>
            <a:off x="11579040" y="6240600"/>
            <a:ext cx="29304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7" name="Прямая соединительная линия 32"/>
          <p:cNvCxnSpPr/>
          <p:nvPr/>
        </p:nvCxnSpPr>
        <p:spPr>
          <a:xfrm>
            <a:off x="4190760" y="607680"/>
            <a:ext cx="218916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8" name="Прямая соединительная линия 33"/>
          <p:cNvCxnSpPr/>
          <p:nvPr/>
        </p:nvCxnSpPr>
        <p:spPr>
          <a:xfrm>
            <a:off x="637488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9" name="Прямая соединительная линия 34"/>
          <p:cNvCxnSpPr/>
          <p:nvPr/>
        </p:nvCxnSpPr>
        <p:spPr>
          <a:xfrm>
            <a:off x="929556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00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2720" cy="447840"/>
          </a:xfrm>
          <a:prstGeom prst="rect">
            <a:avLst/>
          </a:prstGeom>
          <a:ln w="0">
            <a:noFill/>
          </a:ln>
        </p:spPr>
      </p:pic>
      <p:cxnSp>
        <p:nvCxnSpPr>
          <p:cNvPr id="301" name="Прямая соединительная линия 36"/>
          <p:cNvCxnSpPr/>
          <p:nvPr/>
        </p:nvCxnSpPr>
        <p:spPr>
          <a:xfrm>
            <a:off x="6895080" y="989640"/>
            <a:ext cx="5040" cy="52498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302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3" name="AutoShape 4"/>
          <p:cNvSpPr/>
          <p:nvPr/>
        </p:nvSpPr>
        <p:spPr>
          <a:xfrm>
            <a:off x="307800" y="792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04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6800" cy="740520"/>
          </a:xfrm>
          <a:prstGeom prst="rect">
            <a:avLst/>
          </a:prstGeom>
          <a:ln w="0">
            <a:noFill/>
          </a:ln>
        </p:spPr>
      </p:pic>
      <p:sp>
        <p:nvSpPr>
          <p:cNvPr id="305" name=""/>
          <p:cNvSpPr/>
          <p:nvPr/>
        </p:nvSpPr>
        <p:spPr>
          <a:xfrm>
            <a:off x="8060760" y="2810880"/>
            <a:ext cx="3463920" cy="407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06" name=""/>
          <p:cNvSpPr/>
          <p:nvPr/>
        </p:nvSpPr>
        <p:spPr>
          <a:xfrm>
            <a:off x="702720" y="6058440"/>
            <a:ext cx="5602680" cy="57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4. Онтогенез HBV и HDV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404640" y="1307880"/>
            <a:ext cx="3596040" cy="18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08" name=""/>
          <p:cNvSpPr/>
          <p:nvPr/>
        </p:nvSpPr>
        <p:spPr>
          <a:xfrm>
            <a:off x="7414560" y="1343160"/>
            <a:ext cx="3390840" cy="424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Двунитевые ДНК-параретровирусы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9" name="TextBox 3"/>
          <p:cNvSpPr/>
          <p:nvPr/>
        </p:nvSpPr>
        <p:spPr>
          <a:xfrm>
            <a:off x="375480" y="376920"/>
            <a:ext cx="1594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7171200" y="1769400"/>
            <a:ext cx="4429080" cy="13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Пример: Hepadnaviridae (гепаднавирусы)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Примером является вирус гепатита B (Hepatitis B virus, HBV), который имеет частично двунитевую ДНК и использует обратную транскриптазу для репликации.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4"/>
          <a:stretch/>
        </p:blipFill>
        <p:spPr>
          <a:xfrm>
            <a:off x="1190160" y="1561320"/>
            <a:ext cx="5665320" cy="4259880"/>
          </a:xfrm>
          <a:prstGeom prst="rect">
            <a:avLst/>
          </a:prstGeom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5"/>
          <a:stretch/>
        </p:blipFill>
        <p:spPr>
          <a:xfrm>
            <a:off x="300960" y="1122840"/>
            <a:ext cx="6227280" cy="39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528120" y="1196640"/>
            <a:ext cx="6172200" cy="5310720"/>
          </a:xfrm>
          <a:prstGeom prst="rect">
            <a:avLst/>
          </a:prstGeom>
          <a:ln w="0">
            <a:noFill/>
          </a:ln>
        </p:spPr>
      </p:pic>
      <p:pic>
        <p:nvPicPr>
          <p:cNvPr id="314" name="Рисунок 23" descr=""/>
          <p:cNvPicPr/>
          <p:nvPr/>
        </p:nvPicPr>
        <p:blipFill>
          <a:blip r:embed="rId2"/>
          <a:stretch/>
        </p:blipFill>
        <p:spPr>
          <a:xfrm>
            <a:off x="11185200" y="1212840"/>
            <a:ext cx="648720" cy="824040"/>
          </a:xfrm>
          <a:prstGeom prst="rect">
            <a:avLst/>
          </a:prstGeom>
          <a:ln w="0">
            <a:noFill/>
          </a:ln>
        </p:spPr>
      </p:pic>
      <p:sp>
        <p:nvSpPr>
          <p:cNvPr id="315" name="Скругленный прямоугольник 24"/>
          <p:cNvSpPr/>
          <p:nvPr/>
        </p:nvSpPr>
        <p:spPr>
          <a:xfrm>
            <a:off x="295560" y="225360"/>
            <a:ext cx="11595600" cy="76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6" name="TextBox 26"/>
          <p:cNvSpPr/>
          <p:nvPr/>
        </p:nvSpPr>
        <p:spPr>
          <a:xfrm>
            <a:off x="1724400" y="360000"/>
            <a:ext cx="24120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  </a:t>
            </a: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ssDNA вирусы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TextBox 27"/>
          <p:cNvSpPr/>
          <p:nvPr/>
        </p:nvSpPr>
        <p:spPr>
          <a:xfrm rot="16200000">
            <a:off x="11180520" y="5517720"/>
            <a:ext cx="11005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TextBox 28"/>
          <p:cNvSpPr/>
          <p:nvPr/>
        </p:nvSpPr>
        <p:spPr>
          <a:xfrm>
            <a:off x="11512080" y="6314400"/>
            <a:ext cx="417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19" name="Прямая соединительная линия 29"/>
          <p:cNvCxnSpPr/>
          <p:nvPr/>
        </p:nvCxnSpPr>
        <p:spPr>
          <a:xfrm>
            <a:off x="11579040" y="6240600"/>
            <a:ext cx="29304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320" name="TextBox 31"/>
          <p:cNvSpPr/>
          <p:nvPr/>
        </p:nvSpPr>
        <p:spPr>
          <a:xfrm>
            <a:off x="6723360" y="1272600"/>
            <a:ext cx="4363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Oднонитевые ДНК-вирусы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21" name="Прямая соединительная линия 32"/>
          <p:cNvCxnSpPr/>
          <p:nvPr/>
        </p:nvCxnSpPr>
        <p:spPr>
          <a:xfrm>
            <a:off x="4190760" y="607680"/>
            <a:ext cx="2189160" cy="5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22" name="Прямая соединительная линия 33"/>
          <p:cNvCxnSpPr/>
          <p:nvPr/>
        </p:nvCxnSpPr>
        <p:spPr>
          <a:xfrm>
            <a:off x="637488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23" name="Прямая соединительная линия 34"/>
          <p:cNvCxnSpPr/>
          <p:nvPr/>
        </p:nvCxnSpPr>
        <p:spPr>
          <a:xfrm>
            <a:off x="9295560" y="466200"/>
            <a:ext cx="5040" cy="2930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24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7077960" y="389520"/>
            <a:ext cx="1602720" cy="447840"/>
          </a:xfrm>
          <a:prstGeom prst="rect">
            <a:avLst/>
          </a:prstGeom>
          <a:ln w="0">
            <a:noFill/>
          </a:ln>
        </p:spPr>
      </p:pic>
      <p:cxnSp>
        <p:nvCxnSpPr>
          <p:cNvPr id="325" name="Прямая соединительная линия 36"/>
          <p:cNvCxnSpPr/>
          <p:nvPr/>
        </p:nvCxnSpPr>
        <p:spPr>
          <a:xfrm>
            <a:off x="6807600" y="988200"/>
            <a:ext cx="5040" cy="52498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326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7" name="AutoShape 4"/>
          <p:cNvSpPr/>
          <p:nvPr/>
        </p:nvSpPr>
        <p:spPr>
          <a:xfrm>
            <a:off x="307800" y="792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28" name="Picture 5" descr=""/>
          <p:cNvPicPr/>
          <p:nvPr/>
        </p:nvPicPr>
        <p:blipFill>
          <a:blip r:embed="rId4"/>
          <a:stretch/>
        </p:blipFill>
        <p:spPr>
          <a:xfrm>
            <a:off x="9625680" y="236160"/>
            <a:ext cx="2026800" cy="74052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6224760" y="1767600"/>
            <a:ext cx="5365440" cy="82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30" name="Прямоугольник 4"/>
          <p:cNvSpPr/>
          <p:nvPr/>
        </p:nvSpPr>
        <p:spPr>
          <a:xfrm>
            <a:off x="6894720" y="1844280"/>
            <a:ext cx="5126400" cy="16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Пример: Parvoviridae (паровирусы)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Примером является парвовирус B19, который имеет однонитевую ДНК и использует клеточные ферменты для репликации и транскрипции.</a:t>
            </a:r>
            <a:br>
              <a:rPr sz="1400"/>
            </a:br>
            <a:br>
              <a:rPr sz="1400"/>
            </a:b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1" name="TextBox 4"/>
          <p:cNvSpPr/>
          <p:nvPr/>
        </p:nvSpPr>
        <p:spPr>
          <a:xfrm>
            <a:off x="375480" y="376920"/>
            <a:ext cx="1594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Стратегии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6852240" y="3319200"/>
            <a:ext cx="4803840" cy="108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 взаимодействии с рецепторами клетки (2) вирус проникает в цитоплазму клетки (3), а затем в ядро (4), где происходит репликация, приводящая к формированию двухцепочечной ДНК (7b), с которой считываются мРНК (9) вирусных белков. Двухцепочечная ДНК также необходима для формирования тетрамерной структуры (7с), которая разрезается белком NS-1 в одноцепочечную форму и встраивается в новые вирусные частицы (7e). Выход вирусных частиц из клетки сопровождается ее лизисом.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5"/>
          <a:stretch/>
        </p:blipFill>
        <p:spPr>
          <a:xfrm>
            <a:off x="6938640" y="4500720"/>
            <a:ext cx="5589360" cy="39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Скругленный прямоугольник 2"/>
          <p:cNvSpPr/>
          <p:nvPr/>
        </p:nvSpPr>
        <p:spPr>
          <a:xfrm>
            <a:off x="663120" y="1015920"/>
            <a:ext cx="10860840" cy="4986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35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2720" cy="447840"/>
          </a:xfrm>
          <a:prstGeom prst="rect">
            <a:avLst/>
          </a:prstGeom>
          <a:ln w="0">
            <a:noFill/>
          </a:ln>
        </p:spPr>
      </p:pic>
      <p:sp>
        <p:nvSpPr>
          <p:cNvPr id="336" name="TextBox 9"/>
          <p:cNvSpPr/>
          <p:nvPr/>
        </p:nvSpPr>
        <p:spPr>
          <a:xfrm>
            <a:off x="2054880" y="5426640"/>
            <a:ext cx="80769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7" name="AutoShape 2"/>
          <p:cNvSpPr/>
          <p:nvPr/>
        </p:nvSpPr>
        <p:spPr>
          <a:xfrm>
            <a:off x="155520" y="-144360"/>
            <a:ext cx="2998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3749040" y="2206440"/>
            <a:ext cx="4759200" cy="247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4916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2025-01-13T14:34:40Z</dcterms:modified>
  <cp:revision>84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